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4.xml" ContentType="application/vnd.openxmlformats-officedocument.presentationml.slide+xml"/>
  <Override PartName="/ppt/slides/slide10.xml" ContentType="application/vnd.openxmlformats-officedocument.presentationml.slide+xml"/>
  <Override PartName="/ppt/slides/slide15.xml" ContentType="application/vnd.openxmlformats-officedocument.presentationml.slide+xml"/>
  <Override PartName="/ppt/slides/slide13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679" r:id="rId1"/>
  </p:sldMasterIdLst>
  <p:notesMasterIdLst>
    <p:notesMasterId r:id="rId17"/>
  </p:notesMasterIdLst>
  <p:handoutMasterIdLst>
    <p:handoutMasterId r:id="rId18"/>
  </p:handoutMasterIdLst>
  <p:sldIdLst>
    <p:sldId id="256" r:id="rId2"/>
    <p:sldId id="317" r:id="rId3"/>
    <p:sldId id="344" r:id="rId4"/>
    <p:sldId id="346" r:id="rId5"/>
    <p:sldId id="356" r:id="rId6"/>
    <p:sldId id="345" r:id="rId7"/>
    <p:sldId id="343" r:id="rId8"/>
    <p:sldId id="357" r:id="rId9"/>
    <p:sldId id="341" r:id="rId10"/>
    <p:sldId id="347" r:id="rId11"/>
    <p:sldId id="349" r:id="rId12"/>
    <p:sldId id="348" r:id="rId13"/>
    <p:sldId id="353" r:id="rId14"/>
    <p:sldId id="350" r:id="rId15"/>
    <p:sldId id="339" r:id="rId16"/>
  </p:sldIdLst>
  <p:sldSz cx="9144000" cy="5143500" type="screen16x9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6699"/>
    <a:srgbClr val="99CCFF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80044" autoAdjust="0"/>
  </p:normalViewPr>
  <p:slideViewPr>
    <p:cSldViewPr>
      <p:cViewPr>
        <p:scale>
          <a:sx n="120" d="100"/>
          <a:sy n="120" d="100"/>
        </p:scale>
        <p:origin x="1024" y="1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4" d="100"/>
          <a:sy n="104" d="100"/>
        </p:scale>
        <p:origin x="4044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D9B9B-D8FE-409C-B8BF-65411F3CEDDE}" type="datetimeFigureOut">
              <a:rPr lang="en-GB" smtClean="0"/>
              <a:t>26/11/2014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60687-CB50-4C61-B502-E8FA3905E6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771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A8ADFD5B-A66C-449C-B6E8-FB716D07777D}" type="datetimeFigureOut">
              <a:rPr lang="en-US" smtClean="0"/>
              <a:pPr/>
              <a:t>11/26/2014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CA5D3BF3-D352-46FC-8343-31F56E6730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14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340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073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251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47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37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2900190"/>
            <a:ext cx="9144000" cy="224331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290019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1989233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3789409"/>
            <a:ext cx="5637010" cy="66158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047E157E-8DCB-4F70-A0AF-5EB586A91DD4}" type="datetime1">
              <a:rPr lang="en-US" smtClean="0">
                <a:solidFill>
                  <a:srgbClr val="FFFFFF"/>
                </a:solidFill>
              </a:rPr>
              <a:pPr algn="ctr"/>
              <a:t>11/26/2014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E0A0-C266-4798-8C8F-B9F91E9DA37E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2" y="2349218"/>
            <a:ext cx="7175351" cy="1344875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548639"/>
            <a:ext cx="6400800" cy="260604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11/26/2014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282388"/>
            <a:ext cx="2057400" cy="3928754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4" y="548640"/>
            <a:ext cx="4829287" cy="367104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11/26/2014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unding Volu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38862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Bounding</a:t>
            </a:r>
            <a:r>
              <a:rPr lang="en-US" sz="2800" cap="small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Volume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28979" y="4371950"/>
            <a:ext cx="1315021" cy="68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58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unding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38862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Bounding</a:t>
            </a:r>
            <a:r>
              <a:rPr lang="en-US" sz="2800" cap="small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Circle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8424" y="4227934"/>
            <a:ext cx="590981" cy="74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92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ab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54006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Axis-Aligned Bounding Box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6750" y="4227934"/>
            <a:ext cx="851519" cy="83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55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IS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54006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Miscellaneous: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4408" y="4227934"/>
            <a:ext cx="780678" cy="78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32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11/26/2014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548640"/>
            <a:ext cx="6400800" cy="26060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900190"/>
            <a:ext cx="9144000" cy="224331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290019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1989233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1629486"/>
            <a:ext cx="5966666" cy="1817510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3455633"/>
            <a:ext cx="5970494" cy="626595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9F07-3BC7-4570-B054-79111B0A380C}" type="datetime1">
              <a:rPr lang="en-US" smtClean="0"/>
              <a:pPr/>
              <a:t>11/26/2014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2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11/26/2014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548639"/>
            <a:ext cx="3346704" cy="26060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548640"/>
            <a:ext cx="3346704" cy="26060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548640"/>
            <a:ext cx="3346704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050245"/>
            <a:ext cx="3346704" cy="2057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548640"/>
            <a:ext cx="3346704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049274"/>
            <a:ext cx="3346704" cy="2057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11/26/2014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ADB5D-B7A0-47E3-AD2D-B1A6F8614213}" type="datetime1">
              <a:rPr lang="en-US" smtClean="0"/>
              <a:pPr/>
              <a:t>11/26/2014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68126-03FC-49C0-B9B8-2B561CCC3D90}" type="datetime1">
              <a:rPr lang="en-US" smtClean="0"/>
              <a:pPr/>
              <a:t>11/26/2014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6" y="1657350"/>
            <a:ext cx="3636085" cy="943870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6" y="548640"/>
            <a:ext cx="4017085" cy="3671048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2623351"/>
            <a:ext cx="3388660" cy="16046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8198-4617-485E-9585-4840B69DBBA6}" type="datetime1">
              <a:rPr lang="en-US" smtClean="0"/>
              <a:pPr/>
              <a:t>11/26/2014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900190"/>
            <a:ext cx="9144000" cy="224331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290019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1989233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857250"/>
            <a:ext cx="4114800" cy="2345855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757865"/>
            <a:ext cx="3694114" cy="1622265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11/26/2014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28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3348316"/>
            <a:ext cx="6383538" cy="85725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29050"/>
            <a:ext cx="9144000" cy="131445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290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826228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90" y="3279126"/>
            <a:ext cx="6512511" cy="85725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549195"/>
            <a:ext cx="6400800" cy="2606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46291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4606EA6-EFEA-4C30-9264-4F9291A5780D}" type="datetime1">
              <a:rPr lang="en-US" smtClean="0"/>
              <a:pPr/>
              <a:t>11/26/2014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4629150"/>
            <a:ext cx="335280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4629150"/>
            <a:ext cx="18288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80" r:id="rId1"/>
    <p:sldLayoutId id="2147484681" r:id="rId2"/>
    <p:sldLayoutId id="2147484682" r:id="rId3"/>
    <p:sldLayoutId id="2147484683" r:id="rId4"/>
    <p:sldLayoutId id="2147484684" r:id="rId5"/>
    <p:sldLayoutId id="2147484685" r:id="rId6"/>
    <p:sldLayoutId id="2147484686" r:id="rId7"/>
    <p:sldLayoutId id="2147484687" r:id="rId8"/>
    <p:sldLayoutId id="2147484688" r:id="rId9"/>
    <p:sldLayoutId id="2147484689" r:id="rId10"/>
    <p:sldLayoutId id="2147484690" r:id="rId11"/>
    <p:sldLayoutId id="2147484695" r:id="rId12"/>
    <p:sldLayoutId id="2147484701" r:id="rId13"/>
    <p:sldLayoutId id="2147484702" r:id="rId14"/>
    <p:sldLayoutId id="2147484703" r:id="rId15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/>
          </p:cNvSpPr>
          <p:nvPr>
            <p:ph type="ctrTitle"/>
          </p:nvPr>
        </p:nvSpPr>
        <p:spPr>
          <a:xfrm>
            <a:off x="4788024" y="915566"/>
            <a:ext cx="4104456" cy="1344875"/>
          </a:xfrm>
        </p:spPr>
        <p:txBody>
          <a:bodyPr>
            <a:normAutofit fontScale="90000"/>
          </a:bodyPr>
          <a:lstStyle>
            <a:extLst/>
          </a:lstStyle>
          <a:p>
            <a:pPr marL="182880" indent="0" algn="ctr">
              <a:buNone/>
            </a:pPr>
            <a:r>
              <a:rPr lang="en-US" dirty="0" smtClean="0">
                <a:solidFill>
                  <a:schemeClr val="tx1"/>
                </a:solidFill>
                <a:effectLst/>
              </a:rPr>
              <a:t>Collision Detection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pic>
        <p:nvPicPr>
          <p:cNvPr id="6" name="Picture 5" descr="C:\Resources\Docs\3. Education\Modules\CSC2021-22\Development\CSC2021 Module Titl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771552"/>
            <a:ext cx="4200635" cy="14679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C:\Resources\Docs\3. Education\Modules\CSC2021-22\Development\CSC2022 Module Title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615981"/>
            <a:ext cx="4200635" cy="1467937"/>
          </a:xfrm>
          <a:prstGeom prst="round2DiagRect">
            <a:avLst>
              <a:gd name="adj1" fmla="val 0"/>
              <a:gd name="adj2" fmla="val 20924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5364088" y="2643758"/>
            <a:ext cx="309634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Enabling game objects to detect inter-object collision</a:t>
            </a:r>
            <a:endParaRPr lang="en-US" sz="2000" dirty="0"/>
          </a:p>
          <a:p>
            <a:pPr algn="r"/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algn="r"/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84" y="560504"/>
            <a:ext cx="4122686" cy="27965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9776" y="555526"/>
            <a:ext cx="404218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It is easy/quick to determine if two AABBs do </a:t>
            </a:r>
            <a:r>
              <a:rPr lang="en-GB" sz="20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not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intersect.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The intersection test will determine if they do not overlap and return the negated result.</a:t>
            </a:r>
          </a:p>
          <a:p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Two AABB (A and B) do not intersect if any of the following conditions are true:</a:t>
            </a:r>
          </a:p>
          <a:p>
            <a:endParaRPr lang="en-GB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3147814"/>
            <a:ext cx="53285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A’s bottom edge is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above B’s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top edge.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A′s top edge is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below B′s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bottom edge.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A′s left edge is to the right of B′s right edge.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A′s right edge is to the left of B′s left edge</a:t>
            </a:r>
          </a:p>
        </p:txBody>
      </p:sp>
    </p:spTree>
    <p:extLst>
      <p:ext uri="{BB962C8B-B14F-4D97-AF65-F5344CB8AC3E}">
        <p14:creationId xmlns:p14="http://schemas.microsoft.com/office/powerpoint/2010/main" val="3811479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-5655"/>
            <a:ext cx="6828337" cy="5114762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5292080" y="195486"/>
            <a:ext cx="3704199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en-GB" dirty="0" smtClean="0">
                <a:solidFill>
                  <a:schemeClr val="tx1"/>
                </a:solidFill>
                <a:effectLst/>
                <a:latin typeface="Calibri" pitchFamily="34" charset="0"/>
              </a:rPr>
              <a:t>Other Aspects</a:t>
            </a:r>
            <a:endParaRPr lang="en-GB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762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555526"/>
            <a:ext cx="3240360" cy="30190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/>
          <p:cNvSpPr txBox="1"/>
          <p:nvPr/>
        </p:nvSpPr>
        <p:spPr>
          <a:xfrm>
            <a:off x="169776" y="555526"/>
            <a:ext cx="490628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It a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tile or grid based world, a bounding box can be easily calculate for a given tile. </a:t>
            </a:r>
          </a:p>
          <a:p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Based on the player’s location and size, the tiles that need to be tested for collision can be determined.</a:t>
            </a:r>
          </a:p>
        </p:txBody>
      </p:sp>
      <p:sp>
        <p:nvSpPr>
          <p:cNvPr id="9" name="Rectangle 2"/>
          <p:cNvSpPr txBox="1">
            <a:spLocks/>
          </p:cNvSpPr>
          <p:nvPr/>
        </p:nvSpPr>
        <p:spPr>
          <a:xfrm>
            <a:off x="2195736" y="123478"/>
            <a:ext cx="5400600" cy="43204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2400" b="1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Grid-based Approaches</a:t>
            </a:r>
            <a:endParaRPr lang="en-US" sz="2800" b="1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12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339502"/>
            <a:ext cx="2847975" cy="3552825"/>
          </a:xfrm>
          <a:prstGeom prst="rect">
            <a:avLst/>
          </a:prstGeom>
        </p:spPr>
      </p:pic>
      <p:sp>
        <p:nvSpPr>
          <p:cNvPr id="5" name="Rectangle 2"/>
          <p:cNvSpPr txBox="1">
            <a:spLocks/>
          </p:cNvSpPr>
          <p:nvPr/>
        </p:nvSpPr>
        <p:spPr>
          <a:xfrm>
            <a:off x="2195736" y="123478"/>
            <a:ext cx="5400600" cy="43204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2400" b="1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Multiple Bounds</a:t>
            </a:r>
            <a:endParaRPr lang="en-US" sz="2800" b="1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776" y="555526"/>
            <a:ext cx="51943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 game object may use multiple bounds to provide more accurate collision detection. Likewise, uneven terrain with the game might use several bounds.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923678"/>
            <a:ext cx="5280447" cy="278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66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52811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2699792" y="3507854"/>
            <a:ext cx="6258011" cy="1440161"/>
          </a:xfrm>
          <a:prstGeom prst="roundRect">
            <a:avLst>
              <a:gd name="adj" fmla="val 8550"/>
            </a:avLst>
          </a:prstGeom>
          <a:solidFill>
            <a:srgbClr val="FFFFFF">
              <a:alpha val="80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727059" y="3548992"/>
            <a:ext cx="6402027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l">
              <a:buFont typeface="Georgia" pitchFamily="18" charset="0"/>
              <a:buNone/>
            </a:pPr>
            <a:r>
              <a:rPr lang="en-GB" sz="2400" b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Collision detection and resolution is a large area. </a:t>
            </a:r>
          </a:p>
          <a:p>
            <a:pPr marL="0" indent="0" algn="l">
              <a:buFont typeface="Georgia" pitchFamily="18" charset="0"/>
              <a:buNone/>
            </a:pPr>
            <a:endParaRPr lang="en-GB" sz="1000" b="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 algn="l">
              <a:buFont typeface="Georgia" pitchFamily="18" charset="0"/>
              <a:buNone/>
            </a:pPr>
            <a:r>
              <a:rPr lang="en-GB" sz="2400" b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We are very much only scratching the surface here (but sufficiently so for most projects).</a:t>
            </a:r>
            <a:endParaRPr lang="en-GB" sz="2400" b="0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240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6746"/>
            <a:ext cx="3744416" cy="4806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148064" y="267494"/>
            <a:ext cx="3704199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>
              <a:buFont typeface="Georgia" pitchFamily="18" charset="0"/>
              <a:buNone/>
            </a:pPr>
            <a:r>
              <a:rPr lang="en-GB" sz="18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By using simple geometric bounds (e.g. </a:t>
            </a:r>
            <a:r>
              <a:rPr lang="en-GB" sz="18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circles, AABBs) we can detect, without too much effort, when two game objects overlap.</a:t>
            </a:r>
            <a:endParaRPr lang="en-GB" sz="1800" dirty="0" smtClean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Font typeface="Georgia" pitchFamily="18" charset="0"/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Font typeface="Georgia" pitchFamily="18" charset="0"/>
              <a:buNone/>
            </a:pPr>
            <a:endParaRPr lang="en-GB" sz="1800" dirty="0" smtClean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Font typeface="Georgia" pitchFamily="18" charset="0"/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Font typeface="Georgia" pitchFamily="18" charset="0"/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7504" y="110293"/>
            <a:ext cx="3704199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l">
              <a:buFont typeface="Georgia" pitchFamily="18" charset="0"/>
              <a:buNone/>
            </a:pPr>
            <a:r>
              <a:rPr lang="en-GB" sz="28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Key takeaways:</a:t>
            </a:r>
            <a:endParaRPr lang="en-GB" sz="2800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005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512"/>
            <a:ext cx="9144000" cy="5150012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627784" y="123478"/>
            <a:ext cx="6336704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>
              <a:buFont typeface="Georgia" pitchFamily="18" charset="0"/>
              <a:buNone/>
            </a:pPr>
            <a:r>
              <a:rPr lang="en-GB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</a:rPr>
              <a:t>Collision Detection</a:t>
            </a:r>
            <a:endParaRPr lang="en-GB" b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093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79514" y="2240162"/>
            <a:ext cx="2736303" cy="1872208"/>
          </a:xfrm>
          <a:prstGeom prst="roundRect">
            <a:avLst>
              <a:gd name="adj" fmla="val 8550"/>
            </a:avLst>
          </a:prstGeom>
          <a:solidFill>
            <a:srgbClr val="FFFFFF">
              <a:alpha val="80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ounded Rectangle 5"/>
          <p:cNvSpPr/>
          <p:nvPr/>
        </p:nvSpPr>
        <p:spPr>
          <a:xfrm>
            <a:off x="179514" y="219993"/>
            <a:ext cx="2736304" cy="1872208"/>
          </a:xfrm>
          <a:prstGeom prst="roundRect">
            <a:avLst>
              <a:gd name="adj" fmla="val 8550"/>
            </a:avLst>
          </a:prstGeom>
          <a:solidFill>
            <a:srgbClr val="FFFFFF">
              <a:alpha val="80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193651" y="2300165"/>
            <a:ext cx="286618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For example, detecting and then separating intersecting objects provides the appearance of ‘solidity’ within the game world.</a:t>
            </a:r>
          </a:p>
        </p:txBody>
      </p:sp>
      <p:sp>
        <p:nvSpPr>
          <p:cNvPr id="7" name="Rectangle 6"/>
          <p:cNvSpPr/>
          <p:nvPr/>
        </p:nvSpPr>
        <p:spPr>
          <a:xfrm>
            <a:off x="251520" y="267494"/>
            <a:ext cx="280831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Most video games need to detect when two game objects intersect one another in order to trigger an appropriate action.</a:t>
            </a:r>
          </a:p>
        </p:txBody>
      </p:sp>
    </p:spTree>
    <p:extLst>
      <p:ext uri="{BB962C8B-B14F-4D97-AF65-F5344CB8AC3E}">
        <p14:creationId xmlns:p14="http://schemas.microsoft.com/office/powerpoint/2010/main" val="47413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2995598"/>
            <a:ext cx="1872208" cy="19208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9776" y="555526"/>
            <a:ext cx="35381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Game objects are often ‘bound’ using a simple geometric shape that can be tested against other bounds to detect collision.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28" y="555526"/>
            <a:ext cx="4905375" cy="1943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04767" y="2490912"/>
            <a:ext cx="504056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Axis-aligned Box </a:t>
            </a: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    Oriented Box           Circle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847" y="2949912"/>
            <a:ext cx="966571" cy="20122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776" y="1923678"/>
            <a:ext cx="3538128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Common 2D bounds include: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Axis-aligned Box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Oriented Box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Circle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9512" y="4547904"/>
            <a:ext cx="3989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Aside: Similar 3D bounds also exist.</a:t>
            </a:r>
          </a:p>
        </p:txBody>
      </p:sp>
    </p:spTree>
    <p:extLst>
      <p:ext uri="{BB962C8B-B14F-4D97-AF65-F5344CB8AC3E}">
        <p14:creationId xmlns:p14="http://schemas.microsoft.com/office/powerpoint/2010/main" val="158650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51520" y="123478"/>
            <a:ext cx="2880320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l">
              <a:buFont typeface="Georgia" pitchFamily="18" charset="0"/>
              <a:buNone/>
            </a:pPr>
            <a:r>
              <a:rPr lang="en-GB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</a:rPr>
              <a:t>Bounding </a:t>
            </a:r>
          </a:p>
          <a:p>
            <a:pPr marL="0" indent="0" algn="l">
              <a:buFont typeface="Georgia" pitchFamily="18" charset="0"/>
              <a:buNone/>
            </a:pPr>
            <a:r>
              <a:rPr lang="en-GB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</a:rPr>
              <a:t>Circles</a:t>
            </a:r>
            <a:endParaRPr lang="en-GB" b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092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3563888" y="586218"/>
            <a:ext cx="4104456" cy="407429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169776" y="555526"/>
            <a:ext cx="2818048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The simplest bound/test is that of a circle (or sphere in 3d).</a:t>
            </a:r>
          </a:p>
          <a:p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It is obviously good for objects that are somewhat circular in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proportion or for objects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that can rotate.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586217"/>
            <a:ext cx="3617948" cy="356970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275787" y="1635646"/>
            <a:ext cx="2680658" cy="2660959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6882142" y="347924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Full shape bound</a:t>
            </a:r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82142" y="1944874"/>
            <a:ext cx="1031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Core shape bound</a:t>
            </a:r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62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  <p:bldP spid="7" grpId="0" animBg="1"/>
      <p:bldP spid="8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475966" y="2086287"/>
            <a:ext cx="2232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No collision:</a:t>
            </a:r>
          </a:p>
          <a:p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Distance &gt; radius1+radius2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13397" y="2067694"/>
            <a:ext cx="237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Collision:</a:t>
            </a:r>
          </a:p>
          <a:p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Distance &lt;= radius1+radius2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7" y="363606"/>
            <a:ext cx="4527228" cy="2059242"/>
          </a:xfrm>
          <a:prstGeom prst="rect">
            <a:avLst/>
          </a:prstGeom>
        </p:spPr>
      </p:pic>
      <p:sp>
        <p:nvSpPr>
          <p:cNvPr id="11" name="AutoShape 16"/>
          <p:cNvSpPr>
            <a:spLocks noChangeArrowheads="1"/>
          </p:cNvSpPr>
          <p:nvPr/>
        </p:nvSpPr>
        <p:spPr bwMode="auto">
          <a:xfrm>
            <a:off x="251521" y="1995687"/>
            <a:ext cx="3960439" cy="2952327"/>
          </a:xfrm>
          <a:prstGeom prst="roundRect">
            <a:avLst>
              <a:gd name="adj" fmla="val 6008"/>
            </a:avLst>
          </a:prstGeom>
          <a:solidFill>
            <a:srgbClr val="FFFF99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23528" y="2067694"/>
            <a:ext cx="4389469" cy="2769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marL="180975" indent="-180975">
              <a:tabLst>
                <a:tab pos="180975" algn="l"/>
                <a:tab pos="361950" algn="l"/>
                <a:tab pos="630238" algn="l"/>
                <a:tab pos="896938" algn="l"/>
                <a:tab pos="1258888" algn="l"/>
                <a:tab pos="2328863" algn="l"/>
              </a:tabLst>
            </a:pPr>
            <a:r>
              <a:rPr lang="en-GB" b="1" dirty="0" err="1" smtClean="0">
                <a:latin typeface="Arial Narrow" pitchFamily="34" charset="0"/>
              </a:rPr>
              <a:t>isCollision</a:t>
            </a:r>
            <a:r>
              <a:rPr lang="en-GB" dirty="0" smtClean="0">
                <a:latin typeface="Arial Narrow" pitchFamily="34" charset="0"/>
              </a:rPr>
              <a:t>(Circle c1, Circle c2) {</a:t>
            </a:r>
            <a:endParaRPr lang="en-GB" b="1" dirty="0" smtClean="0">
              <a:latin typeface="Arial Narrow" pitchFamily="34" charset="0"/>
            </a:endParaRPr>
          </a:p>
          <a:p>
            <a:pPr marL="180975" indent="-180975">
              <a:tabLst>
                <a:tab pos="180975" algn="l"/>
                <a:tab pos="361950" algn="l"/>
                <a:tab pos="630238" algn="l"/>
                <a:tab pos="896938" algn="l"/>
                <a:tab pos="1258888" algn="l"/>
                <a:tab pos="2328863" algn="l"/>
              </a:tabLst>
            </a:pPr>
            <a:endParaRPr lang="en-GB" sz="1000" dirty="0" smtClean="0">
              <a:latin typeface="Arial Narrow" pitchFamily="34" charset="0"/>
            </a:endParaRPr>
          </a:p>
          <a:p>
            <a:pPr marL="180975" indent="-180975">
              <a:tabLst>
                <a:tab pos="180975" algn="l"/>
                <a:tab pos="361950" algn="l"/>
                <a:tab pos="630238" algn="l"/>
                <a:tab pos="896938" algn="l"/>
                <a:tab pos="1258888" algn="l"/>
                <a:tab pos="2328863" algn="l"/>
              </a:tabLst>
            </a:pPr>
            <a:r>
              <a:rPr lang="pt-BR" dirty="0" smtClean="0">
                <a:latin typeface="Arial Narrow" pitchFamily="34" charset="0"/>
              </a:rPr>
              <a:t>  float </a:t>
            </a:r>
            <a:r>
              <a:rPr lang="pt-BR" dirty="0">
                <a:latin typeface="Arial Narrow" pitchFamily="34" charset="0"/>
              </a:rPr>
              <a:t>distX = c1.x – c2.x;</a:t>
            </a:r>
          </a:p>
          <a:p>
            <a:pPr marL="180975" indent="-180975">
              <a:tabLst>
                <a:tab pos="180975" algn="l"/>
                <a:tab pos="361950" algn="l"/>
                <a:tab pos="630238" algn="l"/>
                <a:tab pos="896938" algn="l"/>
                <a:tab pos="1258888" algn="l"/>
                <a:tab pos="2328863" algn="l"/>
              </a:tabLst>
            </a:pPr>
            <a:r>
              <a:rPr lang="pt-BR" dirty="0" smtClean="0">
                <a:latin typeface="Arial Narrow" pitchFamily="34" charset="0"/>
              </a:rPr>
              <a:t>  float distY = c1.y – c2.y;</a:t>
            </a:r>
          </a:p>
          <a:p>
            <a:pPr marL="180975" indent="-180975">
              <a:tabLst>
                <a:tab pos="180975" algn="l"/>
                <a:tab pos="361950" algn="l"/>
                <a:tab pos="630238" algn="l"/>
                <a:tab pos="896938" algn="l"/>
                <a:tab pos="1258888" algn="l"/>
                <a:tab pos="2328863" algn="l"/>
              </a:tabLst>
            </a:pPr>
            <a:endParaRPr lang="pt-BR" sz="1000" dirty="0" smtClean="0">
              <a:latin typeface="Arial Narrow" pitchFamily="34" charset="0"/>
            </a:endParaRPr>
          </a:p>
          <a:p>
            <a:pPr marL="180975" indent="-180975">
              <a:tabLst>
                <a:tab pos="180975" algn="l"/>
                <a:tab pos="361950" algn="l"/>
                <a:tab pos="630238" algn="l"/>
                <a:tab pos="896938" algn="l"/>
                <a:tab pos="1258888" algn="l"/>
                <a:tab pos="2328863" algn="l"/>
              </a:tabLst>
            </a:pPr>
            <a:r>
              <a:rPr lang="pt-BR" dirty="0" smtClean="0">
                <a:latin typeface="Arial Narrow" pitchFamily="34" charset="0"/>
              </a:rPr>
              <a:t>  float squaredist </a:t>
            </a:r>
            <a:r>
              <a:rPr lang="pt-BR" dirty="0">
                <a:latin typeface="Arial Narrow" pitchFamily="34" charset="0"/>
              </a:rPr>
              <a:t>= </a:t>
            </a:r>
            <a:endParaRPr lang="pt-BR" dirty="0" smtClean="0">
              <a:latin typeface="Arial Narrow" pitchFamily="34" charset="0"/>
            </a:endParaRPr>
          </a:p>
          <a:p>
            <a:pPr marL="180975" indent="-180975">
              <a:tabLst>
                <a:tab pos="180975" algn="l"/>
                <a:tab pos="361950" algn="l"/>
                <a:tab pos="630238" algn="l"/>
                <a:tab pos="896938" algn="l"/>
                <a:tab pos="1258888" algn="l"/>
                <a:tab pos="2328863" algn="l"/>
              </a:tabLst>
            </a:pPr>
            <a:r>
              <a:rPr lang="pt-BR" dirty="0">
                <a:latin typeface="Arial Narrow" pitchFamily="34" charset="0"/>
              </a:rPr>
              <a:t>	</a:t>
            </a:r>
            <a:r>
              <a:rPr lang="pt-BR" dirty="0" smtClean="0">
                <a:latin typeface="Arial Narrow" pitchFamily="34" charset="0"/>
              </a:rPr>
              <a:t>  (distX </a:t>
            </a:r>
            <a:r>
              <a:rPr lang="pt-BR" dirty="0">
                <a:latin typeface="Arial Narrow" pitchFamily="34" charset="0"/>
              </a:rPr>
              <a:t>* distX) + (distY * distY) </a:t>
            </a:r>
            <a:endParaRPr lang="pt-BR" dirty="0" smtClean="0">
              <a:latin typeface="Arial Narrow" pitchFamily="34" charset="0"/>
            </a:endParaRPr>
          </a:p>
          <a:p>
            <a:pPr marL="180975" indent="-180975">
              <a:tabLst>
                <a:tab pos="180975" algn="l"/>
                <a:tab pos="361950" algn="l"/>
                <a:tab pos="630238" algn="l"/>
                <a:tab pos="896938" algn="l"/>
                <a:tab pos="1258888" algn="l"/>
                <a:tab pos="2328863" algn="l"/>
              </a:tabLst>
            </a:pPr>
            <a:endParaRPr lang="pt-BR" sz="1000" dirty="0" smtClean="0">
              <a:latin typeface="Arial Narrow" pitchFamily="34" charset="0"/>
            </a:endParaRPr>
          </a:p>
          <a:p>
            <a:pPr marL="180975" indent="-180975">
              <a:tabLst>
                <a:tab pos="180975" algn="l"/>
                <a:tab pos="361950" algn="l"/>
                <a:tab pos="630238" algn="l"/>
                <a:tab pos="896938" algn="l"/>
                <a:tab pos="1258888" algn="l"/>
                <a:tab pos="2328863" algn="l"/>
              </a:tabLst>
            </a:pPr>
            <a:r>
              <a:rPr lang="pt-BR" dirty="0" smtClean="0">
                <a:latin typeface="Arial Narrow" pitchFamily="34" charset="0"/>
              </a:rPr>
              <a:t>  float sumRadii = </a:t>
            </a:r>
            <a:r>
              <a:rPr lang="pt-BR" dirty="0">
                <a:latin typeface="Arial Narrow" pitchFamily="34" charset="0"/>
              </a:rPr>
              <a:t>c1.radius + </a:t>
            </a:r>
            <a:r>
              <a:rPr lang="pt-BR" dirty="0" smtClean="0">
                <a:latin typeface="Arial Narrow" pitchFamily="34" charset="0"/>
              </a:rPr>
              <a:t>c2.radius;</a:t>
            </a:r>
            <a:endParaRPr lang="pt-BR" dirty="0">
              <a:latin typeface="Arial Narrow" pitchFamily="34" charset="0"/>
            </a:endParaRPr>
          </a:p>
          <a:p>
            <a:pPr marL="180975" indent="-180975">
              <a:tabLst>
                <a:tab pos="180975" algn="l"/>
                <a:tab pos="361950" algn="l"/>
                <a:tab pos="630238" algn="l"/>
                <a:tab pos="896938" algn="l"/>
                <a:tab pos="1258888" algn="l"/>
                <a:tab pos="2328863" algn="l"/>
              </a:tabLst>
            </a:pPr>
            <a:r>
              <a:rPr lang="pt-BR" dirty="0" smtClean="0">
                <a:latin typeface="Arial Narrow" pitchFamily="34" charset="0"/>
              </a:rPr>
              <a:t>  return </a:t>
            </a:r>
            <a:r>
              <a:rPr lang="pt-BR" dirty="0">
                <a:latin typeface="Arial Narrow" pitchFamily="34" charset="0"/>
              </a:rPr>
              <a:t>squaredist &lt;= </a:t>
            </a:r>
            <a:r>
              <a:rPr lang="pt-BR" dirty="0" smtClean="0">
                <a:latin typeface="Arial Narrow" pitchFamily="34" charset="0"/>
              </a:rPr>
              <a:t>sumRadii * sumRadii;</a:t>
            </a:r>
            <a:endParaRPr lang="pt-BR" dirty="0">
              <a:latin typeface="Arial Narrow" pitchFamily="34" charset="0"/>
            </a:endParaRPr>
          </a:p>
          <a:p>
            <a:pPr marL="180975" indent="-180975">
              <a:tabLst>
                <a:tab pos="180975" algn="l"/>
                <a:tab pos="361950" algn="l"/>
                <a:tab pos="630238" algn="l"/>
                <a:tab pos="896938" algn="l"/>
                <a:tab pos="1258888" algn="l"/>
                <a:tab pos="2328863" algn="l"/>
              </a:tabLst>
            </a:pPr>
            <a:r>
              <a:rPr lang="en-GB" dirty="0" smtClean="0">
                <a:latin typeface="Arial Narrow" pitchFamily="34" charset="0"/>
              </a:rPr>
              <a:t>}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23928" y="2640285"/>
            <a:ext cx="1178769" cy="738664"/>
          </a:xfrm>
          <a:prstGeom prst="rect">
            <a:avLst/>
          </a:prstGeom>
          <a:solidFill>
            <a:srgbClr val="99FF33">
              <a:alpha val="30196"/>
            </a:srgbClr>
          </a:solidFill>
          <a:ln>
            <a:solidFill>
              <a:srgbClr val="0099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smtClean="0">
                <a:solidFill>
                  <a:srgbClr val="0070C0"/>
                </a:solidFill>
                <a:latin typeface="Arial Narrow" pitchFamily="34" charset="0"/>
              </a:rPr>
              <a:t>Get squared distance </a:t>
            </a:r>
            <a:r>
              <a:rPr lang="en-GB" sz="1600" dirty="0">
                <a:solidFill>
                  <a:srgbClr val="0070C0"/>
                </a:solidFill>
                <a:latin typeface="Arial Narrow" pitchFamily="34" charset="0"/>
              </a:rPr>
              <a:t>with Pythagoras 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9776" y="555526"/>
            <a:ext cx="3826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To test for collision with another bounding circle,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compare the distance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between the two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centres with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the sum of the two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radii;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4474907" y="4263359"/>
            <a:ext cx="3553477" cy="646331"/>
          </a:xfrm>
          <a:prstGeom prst="rect">
            <a:avLst/>
          </a:prstGeom>
          <a:solidFill>
            <a:srgbClr val="CCFF99"/>
          </a:solidFill>
          <a:ln>
            <a:solidFill>
              <a:srgbClr val="CCFF99"/>
            </a:solidFill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Aside: 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Distanced squared is used to avoid an expensive </a:t>
            </a:r>
            <a:r>
              <a:rPr lang="en-GB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sqrt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 calculation.</a:t>
            </a:r>
          </a:p>
        </p:txBody>
      </p:sp>
    </p:spTree>
    <p:extLst>
      <p:ext uri="{BB962C8B-B14F-4D97-AF65-F5344CB8AC3E}">
        <p14:creationId xmlns:p14="http://schemas.microsoft.com/office/powerpoint/2010/main" val="454741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 animBg="1"/>
      <p:bldP spid="12" grpId="0"/>
      <p:bldP spid="14" grpId="0" animBg="1"/>
      <p:bldP spid="16" grpId="0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12" y="0"/>
            <a:ext cx="9180512" cy="51435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716016" y="123478"/>
            <a:ext cx="3528392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>
              <a:buFont typeface="Georgia" pitchFamily="18" charset="0"/>
              <a:buNone/>
            </a:pPr>
            <a:r>
              <a:rPr lang="en-GB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</a:rPr>
              <a:t>Axis-Aligned Box</a:t>
            </a:r>
            <a:endParaRPr lang="en-GB" b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886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9776" y="555526"/>
            <a:ext cx="38261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An axis-aligned bounding box (AABB) is aligned with the axis (it cannot rotate and may change size if the bounded object rotates). </a:t>
            </a:r>
          </a:p>
          <a:p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It is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good for bounding rectangular shaped objects that do not rotate.</a:t>
            </a:r>
          </a:p>
          <a:p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An oriented bounding box (OBB) (one that can rotate) can be used for objects that rotate. Although, collision detection between two OBBs is notably more complex.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089" y="699542"/>
            <a:ext cx="4795292" cy="12536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089" y="2355726"/>
            <a:ext cx="4795292" cy="135638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76056" y="411510"/>
            <a:ext cx="3030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Axis-aligned bounding boxes</a:t>
            </a:r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87011" y="365187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Oriented bounding boxes</a:t>
            </a:r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15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theme/theme1.xml><?xml version="1.0" encoding="utf-8"?>
<a:theme xmlns:a="http://schemas.openxmlformats.org/drawingml/2006/main" name="Slipstream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7013C18A35F34ABB124A623B7462F5" ma:contentTypeVersion="0" ma:contentTypeDescription="Create a new document." ma:contentTypeScope="" ma:versionID="c8b53229ef314644a75f5a9f7c013cc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59B053A-64F2-4A44-82DA-7331D99C2B2F}"/>
</file>

<file path=customXml/itemProps2.xml><?xml version="1.0" encoding="utf-8"?>
<ds:datastoreItem xmlns:ds="http://schemas.openxmlformats.org/officeDocument/2006/customXml" ds:itemID="{A503C7A1-E302-4486-A35B-B401D2D21CB3}"/>
</file>

<file path=customXml/itemProps3.xml><?xml version="1.0" encoding="utf-8"?>
<ds:datastoreItem xmlns:ds="http://schemas.openxmlformats.org/officeDocument/2006/customXml" ds:itemID="{59E32047-8403-4FC2-B5F5-596FDC7A077F}"/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0</TotalTime>
  <Words>522</Words>
  <Application>Microsoft Office PowerPoint</Application>
  <PresentationFormat>On-screen Show (16:9)</PresentationFormat>
  <Paragraphs>74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 Narrow</vt:lpstr>
      <vt:lpstr>Calibri</vt:lpstr>
      <vt:lpstr>Georgia</vt:lpstr>
      <vt:lpstr>Trebuchet MS</vt:lpstr>
      <vt:lpstr>Slipstream</vt:lpstr>
      <vt:lpstr>Collision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2013-01-08T13:39:25Z</dcterms:created>
  <dcterms:modified xsi:type="dcterms:W3CDTF">2014-11-26T11:59:47Z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1033</vt:i4>
  </property>
  <property fmtid="{D5CDD505-2E9C-101B-9397-08002B2CF9AE}" pid="3" name="_Version">
    <vt:lpwstr>12.0.4518</vt:lpwstr>
  </property>
  <property fmtid="{D5CDD505-2E9C-101B-9397-08002B2CF9AE}" pid="4" name="ContentTypeId">
    <vt:lpwstr>0x010100E77013C18A35F34ABB124A623B7462F5</vt:lpwstr>
  </property>
</Properties>
</file>